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72" r:id="rId8"/>
    <p:sldId id="37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74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D197-10E0-43EA-860A-3AFBC6601341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0131-0D92-4B50-B950-4A4F72D33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3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6D197-10E0-43EA-860A-3AFBC6601341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0131-0D92-4B50-B950-4A4F72D33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1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>
              <a:lnSpc>
                <a:spcPts val="5400"/>
              </a:lnSpc>
              <a:defRPr/>
            </a:pPr>
            <a:r>
              <a:rPr lang="en-US" altLang="en-US" sz="4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LỊCH SỬ </a:t>
            </a:r>
            <a:br>
              <a:rPr lang="en-US" altLang="en-US" sz="4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en-US" sz="40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ĐẢNG CỘNG SẢN VIỆT NAM</a:t>
            </a:r>
            <a:endParaRPr lang="en-US" altLang="en-US" sz="4000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5342"/>
      </p:ext>
    </p:extLst>
  </p:cSld>
  <p:clrMapOvr>
    <a:masterClrMapping/>
  </p:clrMapOvr>
  <p:transition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4021"/>
      </p:ext>
    </p:extLst>
  </p:cSld>
  <p:clrMapOvr>
    <a:masterClrMapping/>
  </p:clrMapOvr>
  <p:transition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3315"/>
      </p:ext>
    </p:extLst>
  </p:cSld>
  <p:clrMapOvr>
    <a:masterClrMapping/>
  </p:clrMapOvr>
  <p:transition>
    <p:cover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z="210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49727"/>
      </p:ext>
    </p:extLst>
  </p:cSld>
  <p:clrMapOvr>
    <a:masterClrMapping/>
  </p:clrMapOvr>
  <p:transition>
    <p:diamond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21186"/>
      </p:ext>
    </p:extLst>
  </p:cSld>
  <p:clrMapOvr>
    <a:masterClrMapping/>
  </p:clrMapOvr>
  <p:transition>
    <p:checker dir="vert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65146"/>
      </p:ext>
    </p:extLst>
  </p:cSld>
  <p:clrMapOvr>
    <a:masterClrMapping/>
  </p:clrMapOvr>
  <p:transition>
    <p:checker dir="vert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2461"/>
      </p:ext>
    </p:extLst>
  </p:cSld>
  <p:clrMapOvr>
    <a:masterClrMapping/>
  </p:clrMapOvr>
  <p:transition>
    <p:cover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74415"/>
      </p:ext>
    </p:extLst>
  </p:cSld>
  <p:clrMapOvr>
    <a:masterClrMapping/>
  </p:clrMapOvr>
  <p:transition>
    <p:comb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38995"/>
      </p:ext>
    </p:extLst>
  </p:cSld>
  <p:clrMapOvr>
    <a:masterClrMapping/>
  </p:clrMapOvr>
  <p:transition>
    <p:push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81269"/>
      </p:ext>
    </p:extLst>
  </p:cSld>
  <p:clrMapOvr>
    <a:masterClrMapping/>
  </p:clrMapOvr>
  <p:transition>
    <p:cover dir="r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45543"/>
      </p:ext>
    </p:extLst>
  </p:cSld>
  <p:clrMapOvr>
    <a:masterClrMapping/>
  </p:clrMapOvr>
  <p:transition>
    <p:diamond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2845"/>
      </p:ext>
    </p:extLst>
  </p:cSld>
  <p:clrMapOvr>
    <a:masterClrMapping/>
  </p:clrMapOvr>
  <p:transition>
    <p:diamond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15527"/>
      </p:ext>
    </p:extLst>
  </p:cSld>
  <p:clrMapOvr>
    <a:masterClrMapping/>
  </p:clrMapOvr>
  <p:transition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62960"/>
      </p:ext>
    </p:extLst>
  </p:cSld>
  <p:clrMapOvr>
    <a:masterClrMapping/>
  </p:clrMapOvr>
  <p:transition>
    <p:cover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75324"/>
      </p:ext>
    </p:extLst>
  </p:cSld>
  <p:clrMapOvr>
    <a:masterClrMapping/>
  </p:clrMapOvr>
  <p:transition>
    <p:zoom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7148"/>
      </p:ext>
    </p:extLst>
  </p:cSld>
  <p:clrMapOvr>
    <a:masterClrMapping/>
  </p:clrMapOvr>
  <p:transition>
    <p:cover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69186"/>
      </p:ext>
    </p:extLst>
  </p:cSld>
  <p:clrMapOvr>
    <a:masterClrMapping/>
  </p:clrMapOvr>
  <p:transition>
    <p:cover dir="r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45894"/>
      </p:ext>
    </p:extLst>
  </p:cSld>
  <p:clrMapOvr>
    <a:masterClrMapping/>
  </p:clrMapOvr>
  <p:transition>
    <p:cover dir="ld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72662"/>
      </p:ext>
    </p:extLst>
  </p:cSld>
  <p:clrMapOvr>
    <a:masterClrMapping/>
  </p:clrMapOvr>
  <p:transition>
    <p:push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92532"/>
      </p:ext>
    </p:extLst>
  </p:cSld>
  <p:clrMapOvr>
    <a:masterClrMapping/>
  </p:clrMapOvr>
  <p:transition>
    <p:push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8708"/>
      </p:ext>
    </p:extLst>
  </p:cSld>
  <p:clrMapOvr>
    <a:masterClrMapping/>
  </p:clrMapOvr>
  <p:transition>
    <p:cover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50763"/>
      </p:ext>
    </p:extLst>
  </p:cSld>
  <p:clrMapOvr>
    <a:masterClrMapping/>
  </p:clrMapOvr>
  <p:transition>
    <p:cover dir="r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55843"/>
      </p:ext>
    </p:extLst>
  </p:cSld>
  <p:clrMapOvr>
    <a:masterClrMapping/>
  </p:clrMapOvr>
  <p:transition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E5DDA-3287-C881-A265-580E9B7A23EA}"/>
              </a:ext>
            </a:extLst>
          </p:cNvPr>
          <p:cNvSpPr txBox="1"/>
          <p:nvPr/>
        </p:nvSpPr>
        <p:spPr>
          <a:xfrm>
            <a:off x="235670" y="122549"/>
            <a:ext cx="867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.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-&gt;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Hiến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-&gt; </a:t>
            </a:r>
            <a:r>
              <a:rPr lang="en-US" dirty="0" err="1"/>
              <a:t>luật</a:t>
            </a:r>
            <a:r>
              <a:rPr lang="en-US" dirty="0"/>
              <a:t>. TQ </a:t>
            </a:r>
            <a:r>
              <a:rPr lang="en-US" dirty="0" err="1"/>
              <a:t>đòi</a:t>
            </a:r>
            <a:r>
              <a:rPr lang="en-US" dirty="0"/>
              <a:t> 70 </a:t>
            </a:r>
            <a:r>
              <a:rPr lang="en-US" dirty="0" err="1"/>
              <a:t>ghế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QH. </a:t>
            </a:r>
          </a:p>
        </p:txBody>
      </p:sp>
    </p:spTree>
    <p:extLst>
      <p:ext uri="{BB962C8B-B14F-4D97-AF65-F5344CB8AC3E}">
        <p14:creationId xmlns:p14="http://schemas.microsoft.com/office/powerpoint/2010/main" val="2457546482"/>
      </p:ext>
    </p:extLst>
  </p:cSld>
  <p:clrMapOvr>
    <a:masterClrMapping/>
  </p:clrMapOvr>
  <p:transition>
    <p:cover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589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11326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14785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726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205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3730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46673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 LÃNH ĐẠO HAI CUỘC KHÁNG CHIẾN, HOÀN THÀNH GIẢI PHÓNG DÂN TỘC, THỐNG NHẤT ĐẤT NƯỚC (1945 - 1975) 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B7F589-85EF-71C6-A4F6-7366E8482F89}"/>
              </a:ext>
            </a:extLst>
          </p:cNvPr>
          <p:cNvSpPr txBox="1"/>
          <p:nvPr/>
        </p:nvSpPr>
        <p:spPr>
          <a:xfrm>
            <a:off x="0" y="3715580"/>
            <a:ext cx="8712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VN </a:t>
            </a:r>
            <a:r>
              <a:rPr lang="en-US" dirty="0" err="1"/>
              <a:t>sau</a:t>
            </a:r>
            <a:r>
              <a:rPr lang="en-US" dirty="0"/>
              <a:t> CMT8 1945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trương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1945 – 1946.</a:t>
            </a:r>
          </a:p>
          <a:p>
            <a:r>
              <a:rPr lang="en-US" dirty="0"/>
              <a:t>-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kháng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12-1946</a:t>
            </a:r>
          </a:p>
          <a:p>
            <a:r>
              <a:rPr lang="en-US" dirty="0"/>
              <a:t>-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Lao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sung,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CTĐT 1930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Mỹ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bạo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1959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lối</a:t>
            </a:r>
            <a:r>
              <a:rPr lang="en-US" dirty="0"/>
              <a:t> </a:t>
            </a:r>
            <a:r>
              <a:rPr lang="en-US" dirty="0" err="1"/>
              <a:t>kháng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Mỹ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2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: </a:t>
            </a:r>
            <a:r>
              <a:rPr lang="en-US" dirty="0" err="1"/>
              <a:t>Nghị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nghị</a:t>
            </a:r>
            <a:r>
              <a:rPr lang="en-US" dirty="0"/>
              <a:t> Ban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Trung </a:t>
            </a:r>
            <a:r>
              <a:rPr lang="en-US" dirty="0" err="1"/>
              <a:t>Ương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11 </a:t>
            </a:r>
            <a:r>
              <a:rPr lang="en-US" dirty="0" err="1"/>
              <a:t>Khóa</a:t>
            </a:r>
            <a:r>
              <a:rPr lang="en-US" dirty="0"/>
              <a:t> 3 </a:t>
            </a:r>
            <a:r>
              <a:rPr lang="en-US" dirty="0" err="1"/>
              <a:t>tháng</a:t>
            </a:r>
            <a:r>
              <a:rPr lang="en-US" dirty="0"/>
              <a:t> 3/1965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12 </a:t>
            </a:r>
            <a:r>
              <a:rPr lang="en-US" dirty="0" err="1"/>
              <a:t>tháng</a:t>
            </a:r>
            <a:r>
              <a:rPr lang="en-US" dirty="0"/>
              <a:t> 12/1965</a:t>
            </a:r>
          </a:p>
        </p:txBody>
      </p:sp>
    </p:spTree>
    <p:extLst>
      <p:ext uri="{BB962C8B-B14F-4D97-AF65-F5344CB8AC3E}">
        <p14:creationId xmlns:p14="http://schemas.microsoft.com/office/powerpoint/2010/main" val="3939604655"/>
      </p:ext>
    </p:extLst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6120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57108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38725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30424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3247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9371"/>
      </p:ext>
    </p:extLst>
  </p:cSld>
  <p:clrMapOvr>
    <a:masterClrMapping/>
  </p:clrMapOvr>
  <p:transition>
    <p:comb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00672"/>
      </p:ext>
    </p:extLst>
  </p:cSld>
  <p:clrMapOvr>
    <a:masterClrMapping/>
  </p:clrMapOvr>
  <p:transition>
    <p:cover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11916"/>
      </p:ext>
    </p:extLst>
  </p:cSld>
  <p:clrMapOvr>
    <a:masterClrMapping/>
  </p:clrMapOvr>
  <p:transition>
    <p:cover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21962"/>
      </p:ext>
    </p:extLst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6631"/>
      </p:ext>
    </p:extLst>
  </p:cSld>
  <p:clrMapOvr>
    <a:masterClrMapping/>
  </p:clrMapOvr>
  <p:transition>
    <p:checke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15794"/>
      </p:ext>
    </p:extLst>
  </p:cSld>
  <p:clrMapOvr>
    <a:masterClrMapping/>
  </p:clrMapOvr>
  <p:transition>
    <p:cover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05427"/>
      </p:ext>
    </p:extLst>
  </p:cSld>
  <p:clrMapOvr>
    <a:masterClrMapping/>
  </p:clrMapOvr>
  <p:transition>
    <p:comb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4469"/>
      </p:ext>
    </p:extLst>
  </p:cSld>
  <p:clrMapOvr>
    <a:masterClrMapping/>
  </p:clrMapOvr>
  <p:transition>
    <p:checke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7434"/>
      </p:ext>
    </p:extLst>
  </p:cSld>
  <p:clrMapOvr>
    <a:masterClrMapping/>
  </p:clrMapOvr>
  <p:transition>
    <p:comb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9659"/>
      </p:ext>
    </p:extLst>
  </p:cSld>
  <p:clrMapOvr>
    <a:masterClrMapping/>
  </p:clrMapOvr>
  <p:transition>
    <p:cover dir="l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42357"/>
      </p:ext>
    </p:extLst>
  </p:cSld>
  <p:clrMapOvr>
    <a:masterClrMapping/>
  </p:clrMapOvr>
  <p:transition>
    <p:cover dir="l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21908"/>
      </p:ext>
    </p:extLst>
  </p:cSld>
  <p:clrMapOvr>
    <a:masterClrMapping/>
  </p:clrMapOvr>
  <p:transition>
    <p:comb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0422"/>
      </p:ext>
    </p:extLst>
  </p:cSld>
  <p:clrMapOvr>
    <a:masterClrMapping/>
  </p:clrMapOvr>
  <p:transition>
    <p:comb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46985"/>
      </p:ext>
    </p:extLst>
  </p:cSld>
  <p:clrMapOvr>
    <a:masterClrMapping/>
  </p:clrMapOvr>
  <p:transition>
    <p:comb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65696"/>
      </p:ext>
    </p:extLst>
  </p:cSld>
  <p:clrMapOvr>
    <a:masterClrMapping/>
  </p:clrMapOvr>
  <p:transition>
    <p:comb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5590"/>
      </p:ext>
    </p:extLst>
  </p:cSld>
  <p:clrMapOvr>
    <a:masterClrMapping/>
  </p:clrMapOvr>
  <p:transition>
    <p:comb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47720"/>
      </p:ext>
    </p:extLst>
  </p:cSld>
  <p:clrMapOvr>
    <a:masterClrMapping/>
  </p:clrMapOvr>
  <p:transition>
    <p:comb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4943"/>
      </p:ext>
    </p:extLst>
  </p:cSld>
  <p:clrMapOvr>
    <a:masterClrMapping/>
  </p:clrMapOvr>
  <p:transition>
    <p:comb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9717"/>
      </p:ext>
    </p:extLst>
  </p:cSld>
  <p:clrMapOvr>
    <a:masterClrMapping/>
  </p:clrMapOvr>
  <p:transition>
    <p:comb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22718"/>
      </p:ext>
    </p:extLst>
  </p:cSld>
  <p:clrMapOvr>
    <a:masterClrMapping/>
  </p:clrMapOvr>
  <p:transition>
    <p:comb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1807"/>
      </p:ext>
    </p:extLst>
  </p:cSld>
  <p:clrMapOvr>
    <a:masterClrMapping/>
  </p:clrMapOvr>
  <p:transition>
    <p:comb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9910"/>
      </p:ext>
    </p:extLst>
  </p:cSld>
  <p:clrMapOvr>
    <a:masterClrMapping/>
  </p:clrMapOvr>
  <p:transition>
    <p:comb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21954"/>
      </p:ext>
    </p:extLst>
  </p:cSld>
  <p:clrMapOvr>
    <a:masterClrMapping/>
  </p:clrMapOvr>
  <p:transition>
    <p:comb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22393"/>
      </p:ext>
    </p:extLst>
  </p:cSld>
  <p:clrMapOvr>
    <a:masterClrMapping/>
  </p:clrMapOvr>
  <p:transition>
    <p:comb dir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94367"/>
      </p:ext>
    </p:extLst>
  </p:cSld>
  <p:clrMapOvr>
    <a:masterClrMapping/>
  </p:clrMapOvr>
  <p:transition>
    <p:comb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7226"/>
      </p:ext>
    </p:extLst>
  </p:cSld>
  <p:clrMapOvr>
    <a:masterClrMapping/>
  </p:clrMapOvr>
  <p:transition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72943"/>
      </p:ext>
    </p:extLst>
  </p:cSld>
  <p:clrMapOvr>
    <a:masterClrMapping/>
  </p:clrMapOvr>
  <p:transition>
    <p:cover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60561"/>
      </p:ext>
    </p:extLst>
  </p:cSld>
  <p:clrMapOvr>
    <a:masterClrMapping/>
  </p:clrMapOvr>
  <p:transition>
    <p:cover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F5BE08-B21B-8A06-014F-9F872CA513AC}"/>
              </a:ext>
            </a:extLst>
          </p:cNvPr>
          <p:cNvSpPr txBox="1"/>
          <p:nvPr/>
        </p:nvSpPr>
        <p:spPr>
          <a:xfrm>
            <a:off x="75415" y="301659"/>
            <a:ext cx="96247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: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,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, </a:t>
            </a:r>
            <a:r>
              <a:rPr lang="en-US" dirty="0" err="1"/>
              <a:t>lãnh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,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vững</a:t>
            </a:r>
            <a:r>
              <a:rPr lang="en-US" dirty="0"/>
              <a:t> </a:t>
            </a:r>
            <a:r>
              <a:rPr lang="en-US" dirty="0" err="1"/>
              <a:t>chăc</a:t>
            </a:r>
            <a:r>
              <a:rPr lang="en-US" dirty="0"/>
              <a:t>,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: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xa, </a:t>
            </a:r>
            <a:r>
              <a:rPr lang="en-US" dirty="0" err="1"/>
              <a:t>lính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tâm</a:t>
            </a:r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-&gt; </a:t>
            </a:r>
            <a:r>
              <a:rPr lang="en-US" dirty="0" err="1"/>
              <a:t>lối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hao 17000 </a:t>
            </a:r>
            <a:r>
              <a:rPr lang="en-US" dirty="0" err="1"/>
              <a:t>làng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1 </a:t>
            </a:r>
            <a:r>
              <a:rPr lang="en-US" dirty="0" err="1"/>
              <a:t>làng</a:t>
            </a:r>
            <a:r>
              <a:rPr lang="en-US" dirty="0"/>
              <a:t> </a:t>
            </a:r>
            <a:r>
              <a:rPr lang="en-US" dirty="0" err="1"/>
              <a:t>giết</a:t>
            </a:r>
            <a:r>
              <a:rPr lang="en-US" dirty="0"/>
              <a:t> 1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lính</a:t>
            </a:r>
            <a:r>
              <a:rPr lang="en-US" dirty="0"/>
              <a:t>,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,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đan</a:t>
            </a:r>
            <a:r>
              <a:rPr lang="en-US" dirty="0"/>
              <a:t> xen. </a:t>
            </a:r>
            <a:r>
              <a:rPr lang="en-US" dirty="0" err="1"/>
              <a:t>Vườn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, </a:t>
            </a:r>
            <a:r>
              <a:rPr lang="en-US" dirty="0" err="1"/>
              <a:t>chống</a:t>
            </a:r>
            <a:r>
              <a:rPr lang="en-US" dirty="0"/>
              <a:t> CT </a:t>
            </a:r>
            <a:r>
              <a:rPr lang="en-US" dirty="0" err="1"/>
              <a:t>nuôi</a:t>
            </a:r>
            <a:r>
              <a:rPr lang="en-US" dirty="0"/>
              <a:t> CT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ctri</a:t>
            </a:r>
            <a:r>
              <a:rPr lang="en-US" dirty="0"/>
              <a:t>,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giao</a:t>
            </a:r>
            <a:endParaRPr lang="en-US" dirty="0"/>
          </a:p>
          <a:p>
            <a:r>
              <a:rPr lang="en-US" dirty="0"/>
              <a:t>- 1950,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XHCN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VN</a:t>
            </a:r>
          </a:p>
          <a:p>
            <a:r>
              <a:rPr lang="en-US" dirty="0"/>
              <a:t>- 1950,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tỉnh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Bắc</a:t>
            </a:r>
            <a:r>
              <a:rPr lang="en-US" dirty="0"/>
              <a:t> -&gt;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XHCN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-&gt; VN </a:t>
            </a:r>
            <a:r>
              <a:rPr lang="en-US" dirty="0" err="1"/>
              <a:t>còn</a:t>
            </a:r>
            <a:r>
              <a:rPr lang="en-US" dirty="0"/>
              <a:t> ĐCS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tuyên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tán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712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640"/>
      </p:ext>
    </p:extLst>
  </p:cSld>
  <p:clrMapOvr>
    <a:masterClrMapping/>
  </p:clrMapOvr>
  <p:transition>
    <p:cover dir="r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89712"/>
      </p:ext>
    </p:extLst>
  </p:cSld>
  <p:clrMapOvr>
    <a:masterClrMapping/>
  </p:clrMapOvr>
  <p:transition>
    <p:cover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69547"/>
      </p:ext>
    </p:extLst>
  </p:cSld>
  <p:clrMapOvr>
    <a:masterClrMapping/>
  </p:clrMapOvr>
  <p:transition>
    <p:comb dir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42401"/>
      </p:ext>
    </p:extLst>
  </p:cSld>
  <p:clrMapOvr>
    <a:masterClrMapping/>
  </p:clrMapOvr>
  <p:transition>
    <p:cover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8281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4C476-D226-18BD-4B29-29070ED8D0C9}"/>
              </a:ext>
            </a:extLst>
          </p:cNvPr>
          <p:cNvSpPr txBox="1"/>
          <p:nvPr/>
        </p:nvSpPr>
        <p:spPr>
          <a:xfrm>
            <a:off x="-150829" y="5750351"/>
            <a:ext cx="3949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Giari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2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14481"/>
      </p:ext>
    </p:extLst>
  </p:cSld>
  <p:clrMapOvr>
    <a:masterClrMapping/>
  </p:clrMapOvr>
  <p:transition>
    <p:cover dir="r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2923"/>
      </p:ext>
    </p:extLst>
  </p:cSld>
  <p:clrMapOvr>
    <a:masterClrMapping/>
  </p:clrMapOvr>
  <p:transition>
    <p:cover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F0907-41C9-9B60-D692-B3DB5F0CC66A}"/>
              </a:ext>
            </a:extLst>
          </p:cNvPr>
          <p:cNvSpPr txBox="1"/>
          <p:nvPr/>
        </p:nvSpPr>
        <p:spPr>
          <a:xfrm>
            <a:off x="5797484" y="612742"/>
            <a:ext cx="307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CMDTDCND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1C63D-BE32-409F-F656-1560A8ECA1A2}"/>
              </a:ext>
            </a:extLst>
          </p:cNvPr>
          <p:cNvSpPr txBox="1"/>
          <p:nvPr/>
        </p:nvSpPr>
        <p:spPr>
          <a:xfrm>
            <a:off x="5901141" y="1225484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-&gt;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43F6-D406-266A-62C4-AD889BF12261}"/>
              </a:ext>
            </a:extLst>
          </p:cNvPr>
          <p:cNvSpPr txBox="1"/>
          <p:nvPr/>
        </p:nvSpPr>
        <p:spPr>
          <a:xfrm>
            <a:off x="2818615" y="1241882"/>
            <a:ext cx="181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VN </a:t>
            </a:r>
            <a:r>
              <a:rPr lang="en-US" dirty="0" err="1"/>
              <a:t>đang</a:t>
            </a:r>
            <a:r>
              <a:rPr lang="en-US" dirty="0"/>
              <a:t> ở gĐ2</a:t>
            </a:r>
          </a:p>
        </p:txBody>
      </p:sp>
    </p:spTree>
    <p:extLst>
      <p:ext uri="{BB962C8B-B14F-4D97-AF65-F5344CB8AC3E}">
        <p14:creationId xmlns:p14="http://schemas.microsoft.com/office/powerpoint/2010/main" val="2658060331"/>
      </p:ext>
    </p:extLst>
  </p:cSld>
  <p:clrMapOvr>
    <a:masterClrMapping/>
  </p:clrMapOvr>
  <p:transition>
    <p:zoom dir="in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3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952"/>
      </p:ext>
    </p:extLst>
  </p:cSld>
  <p:clrMapOvr>
    <a:masterClrMapping/>
  </p:clrMapOvr>
  <p:transition>
    <p:cover dir="r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41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65972"/>
      </p:ext>
    </p:extLst>
  </p:cSld>
  <p:clrMapOvr>
    <a:masterClrMapping/>
  </p:clrMapOvr>
  <p:transition>
    <p:cover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24429"/>
      </p:ext>
    </p:extLst>
  </p:cSld>
  <p:clrMapOvr>
    <a:masterClrMapping/>
  </p:clrMapOvr>
  <p:transition>
    <p:cover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50512"/>
      </p:ext>
    </p:extLst>
  </p:cSld>
  <p:clrMapOvr>
    <a:masterClrMapping/>
  </p:clrMapOvr>
  <p:transition>
    <p:cover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20669"/>
      </p:ext>
    </p:extLst>
  </p:cSld>
  <p:clrMapOvr>
    <a:masterClrMapping/>
  </p:clrMapOvr>
  <p:transition>
    <p:comb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0319"/>
      </p:ext>
    </p:extLst>
  </p:cSld>
  <p:clrMapOvr>
    <a:masterClrMapping/>
  </p:clrMapOvr>
  <p:transition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04431"/>
      </p:ext>
    </p:extLst>
  </p:cSld>
  <p:clrMapOvr>
    <a:masterClrMapping/>
  </p:clrMapOvr>
  <p:transition>
    <p:cover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99312"/>
      </p:ext>
    </p:extLst>
  </p:cSld>
  <p:clrMapOvr>
    <a:masterClrMapping/>
  </p:clrMapOvr>
  <p:transition>
    <p:cover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00526"/>
      </p:ext>
    </p:extLst>
  </p:cSld>
  <p:clrMapOvr>
    <a:masterClrMapping/>
  </p:clrMapOvr>
  <p:transition>
    <p:cover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4865"/>
      </p:ext>
    </p:extLst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7ECCB6-25D0-9D9B-0749-5CFAC77F840E}"/>
              </a:ext>
            </a:extLst>
          </p:cNvPr>
          <p:cNvSpPr txBox="1"/>
          <p:nvPr/>
        </p:nvSpPr>
        <p:spPr>
          <a:xfrm>
            <a:off x="226243" y="358219"/>
            <a:ext cx="847469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- 5/1941: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ĐQ </a:t>
            </a:r>
            <a:r>
              <a:rPr lang="en-US" dirty="0" err="1"/>
              <a:t>và</a:t>
            </a:r>
            <a:r>
              <a:rPr lang="en-US" dirty="0"/>
              <a:t> PX,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ở ĐD. Thành </a:t>
            </a:r>
            <a:r>
              <a:rPr lang="en-US" dirty="0" err="1"/>
              <a:t>lập</a:t>
            </a:r>
            <a:r>
              <a:rPr lang="en-US" dirty="0"/>
              <a:t> CP VN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hòa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Đầu</a:t>
            </a:r>
            <a:r>
              <a:rPr lang="en-US" dirty="0"/>
              <a:t> 1945 (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2): </a:t>
            </a:r>
            <a:r>
              <a:rPr lang="en-US" dirty="0" err="1"/>
              <a:t>Đq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PX </a:t>
            </a:r>
            <a:r>
              <a:rPr lang="en-US" dirty="0" err="1"/>
              <a:t>Nhật</a:t>
            </a:r>
            <a:r>
              <a:rPr lang="en-US" dirty="0"/>
              <a:t>. -&gt; 9/3/1945: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lật</a:t>
            </a:r>
            <a:r>
              <a:rPr lang="en-US" dirty="0"/>
              <a:t> </a:t>
            </a:r>
            <a:r>
              <a:rPr lang="en-US" dirty="0" err="1"/>
              <a:t>đổ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-&gt;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=&gt; Ra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“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bắn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ta) (12/3/1945) :</a:t>
            </a:r>
          </a:p>
          <a:p>
            <a:r>
              <a:rPr lang="en-US" dirty="0"/>
              <a:t>+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kẻ</a:t>
            </a:r>
            <a:r>
              <a:rPr lang="en-US" dirty="0"/>
              <a:t> </a:t>
            </a:r>
            <a:r>
              <a:rPr lang="en-US" dirty="0" err="1"/>
              <a:t>thù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,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VN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xít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.</a:t>
            </a:r>
          </a:p>
          <a:p>
            <a:r>
              <a:rPr lang="en-US" dirty="0"/>
              <a:t>+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hẳn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phe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Minh -&gt;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Mỹ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</a:p>
          <a:p>
            <a:r>
              <a:rPr lang="en-US" dirty="0"/>
              <a:t>+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triều</a:t>
            </a:r>
            <a:r>
              <a:rPr lang="en-US" dirty="0"/>
              <a:t>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do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ĐD</a:t>
            </a:r>
          </a:p>
          <a:p>
            <a:r>
              <a:rPr lang="en-US" dirty="0"/>
              <a:t>+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chín</a:t>
            </a:r>
            <a:r>
              <a:rPr lang="en-US" dirty="0"/>
              <a:t> </a:t>
            </a:r>
            <a:r>
              <a:rPr lang="en-US" dirty="0" err="1"/>
              <a:t>muồi</a:t>
            </a:r>
            <a:r>
              <a:rPr lang="en-US" dirty="0"/>
              <a:t>. -&gt;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tuyên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,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 </a:t>
            </a:r>
            <a:r>
              <a:rPr lang="en-US" dirty="0" err="1"/>
              <a:t>dùi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PX </a:t>
            </a:r>
            <a:r>
              <a:rPr lang="en-US" dirty="0" err="1"/>
              <a:t>Nhật</a:t>
            </a:r>
            <a:r>
              <a:rPr lang="en-US" dirty="0"/>
              <a:t>. </a:t>
            </a:r>
          </a:p>
          <a:p>
            <a:r>
              <a:rPr lang="en-US" dirty="0"/>
              <a:t>+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 </a:t>
            </a:r>
          </a:p>
          <a:p>
            <a:r>
              <a:rPr lang="en-US" dirty="0"/>
              <a:t>* </a:t>
            </a:r>
            <a:r>
              <a:rPr lang="en-US" dirty="0" err="1"/>
              <a:t>Đồng</a:t>
            </a:r>
            <a:r>
              <a:rPr lang="en-US" dirty="0"/>
              <a:t> Minh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CM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nổ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Củng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nước</a:t>
            </a:r>
            <a:endParaRPr lang="en-US" dirty="0"/>
          </a:p>
          <a:p>
            <a:r>
              <a:rPr lang="en-US" dirty="0"/>
              <a:t>- 5/1945 -&gt; 7/1945: (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nghị</a:t>
            </a:r>
            <a:r>
              <a:rPr lang="en-US" dirty="0"/>
              <a:t> </a:t>
            </a:r>
            <a:r>
              <a:rPr lang="en-US" dirty="0" err="1"/>
              <a:t>Postdam</a:t>
            </a:r>
            <a:r>
              <a:rPr lang="en-US" dirty="0"/>
              <a:t>): Anh, </a:t>
            </a:r>
            <a:r>
              <a:rPr lang="en-US" dirty="0" err="1"/>
              <a:t>Pháp</a:t>
            </a:r>
            <a:r>
              <a:rPr lang="en-US" dirty="0"/>
              <a:t>, </a:t>
            </a:r>
            <a:r>
              <a:rPr lang="en-US" dirty="0" err="1"/>
              <a:t>Mỹ</a:t>
            </a:r>
            <a:r>
              <a:rPr lang="en-US" dirty="0"/>
              <a:t>, </a:t>
            </a:r>
            <a:r>
              <a:rPr lang="en-US" dirty="0" err="1"/>
              <a:t>Lxo</a:t>
            </a:r>
            <a:r>
              <a:rPr lang="en-US" dirty="0"/>
              <a:t>.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Âu</a:t>
            </a:r>
            <a:r>
              <a:rPr lang="en-US" dirty="0"/>
              <a:t> +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do Liên </a:t>
            </a:r>
            <a:r>
              <a:rPr lang="en-US" dirty="0" err="1"/>
              <a:t>Xô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 </a:t>
            </a:r>
            <a:r>
              <a:rPr lang="en-US" dirty="0" err="1"/>
              <a:t>Tây</a:t>
            </a:r>
            <a:r>
              <a:rPr lang="en-US" dirty="0"/>
              <a:t> </a:t>
            </a:r>
            <a:r>
              <a:rPr lang="en-US" dirty="0" err="1"/>
              <a:t>Âu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Tây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do </a:t>
            </a:r>
            <a:r>
              <a:rPr lang="en-US" dirty="0" err="1"/>
              <a:t>Mỹ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</a:t>
            </a:r>
          </a:p>
          <a:p>
            <a:r>
              <a:rPr lang="en-US" dirty="0"/>
              <a:t>=&gt;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chia ở </a:t>
            </a:r>
            <a:r>
              <a:rPr lang="en-US" dirty="0" err="1"/>
              <a:t>Vỹ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16 (</a:t>
            </a:r>
            <a:r>
              <a:rPr lang="en-US" dirty="0" err="1"/>
              <a:t>Đà</a:t>
            </a:r>
            <a:r>
              <a:rPr lang="en-US" dirty="0"/>
              <a:t> </a:t>
            </a:r>
            <a:r>
              <a:rPr lang="en-US" dirty="0" err="1"/>
              <a:t>Nẵng</a:t>
            </a:r>
            <a:r>
              <a:rPr lang="en-US" dirty="0"/>
              <a:t>): </a:t>
            </a:r>
            <a:r>
              <a:rPr lang="en-US" dirty="0" err="1"/>
              <a:t>Phía</a:t>
            </a:r>
            <a:r>
              <a:rPr lang="en-US" dirty="0"/>
              <a:t> Nam VT16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Anh, </a:t>
            </a:r>
            <a:r>
              <a:rPr lang="en-US" dirty="0" err="1"/>
              <a:t>Bắc</a:t>
            </a:r>
            <a:r>
              <a:rPr lang="en-US" dirty="0"/>
              <a:t> VT16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TQ </a:t>
            </a:r>
            <a:r>
              <a:rPr lang="en-US" dirty="0" err="1"/>
              <a:t>hòng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bá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=&gt;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r>
              <a:rPr lang="en-US" dirty="0"/>
              <a:t>- Anh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kq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- 14/8/1945,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VN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giành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(16/8)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Minh </a:t>
            </a:r>
            <a:r>
              <a:rPr lang="en-US" dirty="0" err="1"/>
              <a:t>vào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56751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30015"/>
      </p:ext>
    </p:extLst>
  </p:cSld>
  <p:clrMapOvr>
    <a:masterClrMapping/>
  </p:clrMapOvr>
  <p:transition>
    <p:cover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9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7527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84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7362"/>
      </p:ext>
    </p:extLst>
  </p:cSld>
  <p:clrMapOvr>
    <a:masterClrMapping/>
  </p:clrMapOvr>
  <p:transition>
    <p:comb dir="vert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17163"/>
      </p:ext>
    </p:extLst>
  </p:cSld>
  <p:clrMapOvr>
    <a:masterClrMapping/>
  </p:clrMapOvr>
  <p:transition>
    <p:cover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96851"/>
      </p:ext>
    </p:extLst>
  </p:cSld>
  <p:clrMapOvr>
    <a:masterClrMapping/>
  </p:clrMapOvr>
  <p:transition>
    <p:cover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2000" b="1">
                <a:solidFill>
                  <a:srgbClr val="0000FF"/>
                </a:solidFill>
                <a:latin typeface="Times New Roman" panose="02020603050405020304" pitchFamily="18" charset="0"/>
              </a:rPr>
              <a:t>Mỹ Diệm khủng bố, đàn áp cả dân thường và cộng sản (1954-1960)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6025"/>
      </p:ext>
    </p:extLst>
  </p:cSld>
  <p:clrMapOvr>
    <a:masterClrMapping/>
  </p:clrMapOvr>
  <p:transition>
    <p:diamond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44849"/>
      </p:ext>
    </p:extLst>
  </p:cSld>
  <p:clrMapOvr>
    <a:masterClrMapping/>
  </p:clrMapOvr>
  <p:transition>
    <p:cover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91991"/>
      </p:ext>
    </p:extLst>
  </p:cSld>
  <p:clrMapOvr>
    <a:masterClrMapping/>
  </p:clrMapOvr>
  <p:transition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7ECCB6-25D0-9D9B-0749-5CFAC77F840E}"/>
              </a:ext>
            </a:extLst>
          </p:cNvPr>
          <p:cNvSpPr txBox="1"/>
          <p:nvPr/>
        </p:nvSpPr>
        <p:spPr>
          <a:xfrm>
            <a:off x="226243" y="358219"/>
            <a:ext cx="84746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: </a:t>
            </a:r>
          </a:p>
          <a:p>
            <a:r>
              <a:rPr lang="en-US" dirty="0"/>
              <a:t>+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căm</a:t>
            </a:r>
            <a:r>
              <a:rPr lang="en-US" dirty="0"/>
              <a:t> </a:t>
            </a:r>
            <a:r>
              <a:rPr lang="en-US" dirty="0" err="1"/>
              <a:t>ghét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Ngô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</a:p>
          <a:p>
            <a:r>
              <a:rPr lang="en-US" dirty="0"/>
              <a:t>+ </a:t>
            </a: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Kẻ</a:t>
            </a:r>
            <a:r>
              <a:rPr lang="en-US" dirty="0"/>
              <a:t> </a:t>
            </a:r>
            <a:r>
              <a:rPr lang="en-US" dirty="0" err="1"/>
              <a:t>thù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rệu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, </a:t>
            </a:r>
            <a:r>
              <a:rPr lang="en-US" dirty="0" err="1"/>
              <a:t>kẻ</a:t>
            </a:r>
            <a:r>
              <a:rPr lang="en-US" dirty="0"/>
              <a:t> </a:t>
            </a:r>
            <a:r>
              <a:rPr lang="en-US" dirty="0" err="1"/>
              <a:t>thù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tới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phe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phận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) </a:t>
            </a:r>
            <a:r>
              <a:rPr lang="en-US" dirty="0" err="1"/>
              <a:t>nghiêng</a:t>
            </a:r>
            <a:r>
              <a:rPr lang="en-US" dirty="0"/>
              <a:t> </a:t>
            </a:r>
            <a:r>
              <a:rPr lang="en-US" dirty="0" err="1"/>
              <a:t>hẳn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  <a:p>
            <a:r>
              <a:rPr lang="en-US" dirty="0"/>
              <a:t>- 2/9, </a:t>
            </a:r>
            <a:r>
              <a:rPr lang="en-US" dirty="0" err="1"/>
              <a:t>tuyên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-&gt; 6/9, 1 </a:t>
            </a:r>
            <a:r>
              <a:rPr lang="en-US" dirty="0" err="1"/>
              <a:t>vạn</a:t>
            </a:r>
            <a:r>
              <a:rPr lang="en-US" dirty="0"/>
              <a:t> </a:t>
            </a:r>
            <a:r>
              <a:rPr lang="en-US" dirty="0" err="1"/>
              <a:t>quân</a:t>
            </a:r>
            <a:r>
              <a:rPr lang="en-US" dirty="0"/>
              <a:t> Anh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quân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</a:t>
            </a:r>
            <a:r>
              <a:rPr lang="en-US" dirty="0" err="1"/>
              <a:t>thả</a:t>
            </a:r>
            <a:r>
              <a:rPr lang="en-US" dirty="0"/>
              <a:t> </a:t>
            </a:r>
            <a:r>
              <a:rPr lang="en-US" dirty="0" err="1"/>
              <a:t>tù</a:t>
            </a:r>
            <a:r>
              <a:rPr lang="en-US" dirty="0"/>
              <a:t> </a:t>
            </a:r>
            <a:r>
              <a:rPr lang="en-US" dirty="0" err="1"/>
              <a:t>binh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</a:t>
            </a:r>
            <a:r>
              <a:rPr lang="en-US" dirty="0" err="1"/>
              <a:t>kêu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VN.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 err="1"/>
              <a:t>Đảng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Nam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</a:p>
          <a:p>
            <a:r>
              <a:rPr lang="en-US" dirty="0"/>
              <a:t>- 11/9/1945, 20 </a:t>
            </a:r>
            <a:r>
              <a:rPr lang="en-US" dirty="0" err="1"/>
              <a:t>vạn</a:t>
            </a:r>
            <a:r>
              <a:rPr lang="en-US" dirty="0"/>
              <a:t> </a:t>
            </a:r>
            <a:r>
              <a:rPr lang="en-US" dirty="0" err="1"/>
              <a:t>quân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TQ + VN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Đảng</a:t>
            </a:r>
            <a:r>
              <a:rPr lang="en-US" dirty="0"/>
              <a:t> + VN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, sang VN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CS </a:t>
            </a:r>
          </a:p>
          <a:p>
            <a:r>
              <a:rPr lang="en-US" dirty="0"/>
              <a:t>* </a:t>
            </a:r>
            <a:r>
              <a:rPr lang="en-US" dirty="0" err="1"/>
              <a:t>Vn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do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ko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,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ngu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-&gt; VN </a:t>
            </a:r>
            <a:r>
              <a:rPr lang="en-US" dirty="0" err="1"/>
              <a:t>mù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.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VN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-&gt;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gp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ĐCS </a:t>
            </a:r>
            <a:r>
              <a:rPr lang="en-US" dirty="0" err="1"/>
              <a:t>lãnh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95869"/>
      </p:ext>
    </p:extLst>
  </p:cSld>
  <p:clrMapOvr>
    <a:masterClrMapping/>
  </p:clrMapOvr>
  <p:transition>
    <p:comb dir="vert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75074"/>
      </p:ext>
    </p:extLst>
  </p:cSld>
  <p:clrMapOvr>
    <a:masterClrMapping/>
  </p:clrMapOvr>
  <p:transition>
    <p:push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16041"/>
      </p:ext>
    </p:extLst>
  </p:cSld>
  <p:clrMapOvr>
    <a:masterClrMapping/>
  </p:clrMapOvr>
  <p:transition>
    <p:cover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17829"/>
      </p:ext>
    </p:extLst>
  </p:cSld>
  <p:clrMapOvr>
    <a:masterClrMapping/>
  </p:clrMapOvr>
  <p:transition>
    <p:cover dir="d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94320"/>
      </p:ext>
    </p:extLst>
  </p:cSld>
  <p:clrMapOvr>
    <a:masterClrMapping/>
  </p:clrMapOvr>
  <p:transition>
    <p:cover dir="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6735"/>
      </p:ext>
    </p:extLst>
  </p:cSld>
  <p:clrMapOvr>
    <a:masterClrMapping/>
  </p:clrMapOvr>
  <p:transition>
    <p:cover dir="d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4134"/>
      </p:ext>
    </p:extLst>
  </p:cSld>
  <p:clrMapOvr>
    <a:masterClrMapping/>
  </p:clrMapOvr>
  <p:transition>
    <p:cover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13700"/>
      </p:ext>
    </p:extLst>
  </p:cSld>
  <p:clrMapOvr>
    <a:masterClrMapping/>
  </p:clrMapOvr>
  <p:transition>
    <p:cover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2290"/>
      </p:ext>
    </p:extLst>
  </p:cSld>
  <p:clrMapOvr>
    <a:masterClrMapping/>
  </p:clrMapOvr>
  <p:transition>
    <p:cover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50163"/>
      </p:ext>
    </p:extLst>
  </p:cSld>
  <p:clrMapOvr>
    <a:masterClrMapping/>
  </p:clrMapOvr>
  <p:transition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24268"/>
      </p:ext>
    </p:extLst>
  </p:cSld>
  <p:clrMapOvr>
    <a:masterClrMapping/>
  </p:clrMapOvr>
  <p:transition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7088"/>
      </p:ext>
    </p:extLst>
  </p:cSld>
  <p:clrMapOvr>
    <a:masterClrMapping/>
  </p:clrMapOvr>
  <p:transition>
    <p:cover dir="ld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66063"/>
      </p:ext>
    </p:extLst>
  </p:cSld>
  <p:clrMapOvr>
    <a:masterClrMapping/>
  </p:clrMapOvr>
  <p:transition>
    <p:cover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84595"/>
      </p:ext>
    </p:extLst>
  </p:cSld>
  <p:clrMapOvr>
    <a:masterClrMapping/>
  </p:clrMapOvr>
  <p:transition>
    <p:checker dir="vert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9906"/>
      </p:ext>
    </p:extLst>
  </p:cSld>
  <p:clrMapOvr>
    <a:masterClrMapping/>
  </p:clrMapOvr>
  <p:transition>
    <p:checker dir="vert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68292"/>
      </p:ext>
    </p:extLst>
  </p:cSld>
  <p:clrMapOvr>
    <a:masterClrMapping/>
  </p:clrMapOvr>
  <p:transition>
    <p:checker dir="vert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3344"/>
      </p:ext>
    </p:extLst>
  </p:cSld>
  <p:clrMapOvr>
    <a:masterClrMapping/>
  </p:clrMapOvr>
  <p:transition>
    <p:comb dir="vert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1057"/>
      </p:ext>
    </p:extLst>
  </p:cSld>
  <p:clrMapOvr>
    <a:masterClrMapping/>
  </p:clrMapOvr>
  <p:transition>
    <p:checker dir="vert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3364"/>
      </p:ext>
    </p:extLst>
  </p:cSld>
  <p:clrMapOvr>
    <a:masterClrMapping/>
  </p:clrMapOvr>
  <p:transition>
    <p:comb dir="vert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65520"/>
      </p:ext>
    </p:extLst>
  </p:cSld>
  <p:clrMapOvr>
    <a:masterClrMapping/>
  </p:clrMapOvr>
  <p:transition>
    <p:cover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6566"/>
      </p:ext>
    </p:extLst>
  </p:cSld>
  <p:clrMapOvr>
    <a:masterClrMapping/>
  </p:clrMapOvr>
  <p:transition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953</Words>
  <Application>Microsoft Office PowerPoint</Application>
  <PresentationFormat>On-screen Show (4:3)</PresentationFormat>
  <Paragraphs>43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Times New Roman</vt:lpstr>
      <vt:lpstr>Wingdings</vt:lpstr>
      <vt:lpstr>Office Theme</vt:lpstr>
      <vt:lpstr>LỊCH SỬ  ĐẢNG CỘNG SẢN VIỆT NAM</vt:lpstr>
      <vt:lpstr>ĐẢNG LÃNH ĐẠO HAI CUỘC KHÁNG CHIẾN, HOÀN THÀNH GIẢI PHÓNG DÂN TỘC, THỐNG NHẤT ĐẤT NƯỚC (1945 - 1975)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Mỹ Diệm khủng bố, đàn áp cả dân thường và cộng sản (1954-1960)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LỊCH SỬ  ĐẢNG CỘNG SẢN VIỆT NAM</dc:title>
  <dc:creator>User</dc:creator>
  <cp:lastModifiedBy>Admin</cp:lastModifiedBy>
  <cp:revision>5</cp:revision>
  <dcterms:created xsi:type="dcterms:W3CDTF">2021-02-22T08:14:20Z</dcterms:created>
  <dcterms:modified xsi:type="dcterms:W3CDTF">2023-10-27T04:53:37Z</dcterms:modified>
</cp:coreProperties>
</file>